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8229600" cy="7315200"/>
  <p:notesSz cx="6858000" cy="9144000"/>
  <p:defaultTextStyle>
    <a:defPPr>
      <a:defRPr lang="en-US"/>
    </a:defPPr>
    <a:lvl1pPr marL="0" algn="l" defTabSz="570586" rtl="0" eaLnBrk="1" latinLnBrk="0" hangingPunct="1">
      <a:defRPr sz="1123" kern="1200">
        <a:solidFill>
          <a:schemeClr val="tx1"/>
        </a:solidFill>
        <a:latin typeface="+mn-lt"/>
        <a:ea typeface="+mn-ea"/>
        <a:cs typeface="+mn-cs"/>
      </a:defRPr>
    </a:lvl1pPr>
    <a:lvl2pPr marL="285293" algn="l" defTabSz="570586" rtl="0" eaLnBrk="1" latinLnBrk="0" hangingPunct="1">
      <a:defRPr sz="1123" kern="1200">
        <a:solidFill>
          <a:schemeClr val="tx1"/>
        </a:solidFill>
        <a:latin typeface="+mn-lt"/>
        <a:ea typeface="+mn-ea"/>
        <a:cs typeface="+mn-cs"/>
      </a:defRPr>
    </a:lvl2pPr>
    <a:lvl3pPr marL="570586" algn="l" defTabSz="570586" rtl="0" eaLnBrk="1" latinLnBrk="0" hangingPunct="1">
      <a:defRPr sz="1123" kern="1200">
        <a:solidFill>
          <a:schemeClr val="tx1"/>
        </a:solidFill>
        <a:latin typeface="+mn-lt"/>
        <a:ea typeface="+mn-ea"/>
        <a:cs typeface="+mn-cs"/>
      </a:defRPr>
    </a:lvl3pPr>
    <a:lvl4pPr marL="855878" algn="l" defTabSz="570586" rtl="0" eaLnBrk="1" latinLnBrk="0" hangingPunct="1">
      <a:defRPr sz="1123" kern="1200">
        <a:solidFill>
          <a:schemeClr val="tx1"/>
        </a:solidFill>
        <a:latin typeface="+mn-lt"/>
        <a:ea typeface="+mn-ea"/>
        <a:cs typeface="+mn-cs"/>
      </a:defRPr>
    </a:lvl4pPr>
    <a:lvl5pPr marL="1141171" algn="l" defTabSz="570586" rtl="0" eaLnBrk="1" latinLnBrk="0" hangingPunct="1">
      <a:defRPr sz="1123" kern="1200">
        <a:solidFill>
          <a:schemeClr val="tx1"/>
        </a:solidFill>
        <a:latin typeface="+mn-lt"/>
        <a:ea typeface="+mn-ea"/>
        <a:cs typeface="+mn-cs"/>
      </a:defRPr>
    </a:lvl5pPr>
    <a:lvl6pPr marL="1426464" algn="l" defTabSz="570586" rtl="0" eaLnBrk="1" latinLnBrk="0" hangingPunct="1">
      <a:defRPr sz="1123" kern="1200">
        <a:solidFill>
          <a:schemeClr val="tx1"/>
        </a:solidFill>
        <a:latin typeface="+mn-lt"/>
        <a:ea typeface="+mn-ea"/>
        <a:cs typeface="+mn-cs"/>
      </a:defRPr>
    </a:lvl6pPr>
    <a:lvl7pPr marL="1711757" algn="l" defTabSz="570586" rtl="0" eaLnBrk="1" latinLnBrk="0" hangingPunct="1">
      <a:defRPr sz="1123" kern="1200">
        <a:solidFill>
          <a:schemeClr val="tx1"/>
        </a:solidFill>
        <a:latin typeface="+mn-lt"/>
        <a:ea typeface="+mn-ea"/>
        <a:cs typeface="+mn-cs"/>
      </a:defRPr>
    </a:lvl7pPr>
    <a:lvl8pPr marL="1997050" algn="l" defTabSz="570586" rtl="0" eaLnBrk="1" latinLnBrk="0" hangingPunct="1">
      <a:defRPr sz="1123" kern="1200">
        <a:solidFill>
          <a:schemeClr val="tx1"/>
        </a:solidFill>
        <a:latin typeface="+mn-lt"/>
        <a:ea typeface="+mn-ea"/>
        <a:cs typeface="+mn-cs"/>
      </a:defRPr>
    </a:lvl8pPr>
    <a:lvl9pPr marL="2282342" algn="l" defTabSz="570586" rtl="0" eaLnBrk="1" latinLnBrk="0" hangingPunct="1">
      <a:defRPr sz="112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8"/>
    <p:restoredTop sz="94666"/>
  </p:normalViewPr>
  <p:slideViewPr>
    <p:cSldViewPr snapToGrid="0" snapToObjects="1">
      <p:cViewPr>
        <p:scale>
          <a:sx n="102" d="100"/>
          <a:sy n="102" d="100"/>
        </p:scale>
        <p:origin x="16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7220" y="1197187"/>
            <a:ext cx="6995160" cy="2546773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3842174"/>
            <a:ext cx="6172200" cy="1766146"/>
          </a:xfrm>
        </p:spPr>
        <p:txBody>
          <a:bodyPr/>
          <a:lstStyle>
            <a:lvl1pPr marL="0" indent="0" algn="ctr">
              <a:buNone/>
              <a:defRPr sz="2160"/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9317-30CC-7C49-B555-F232CBED8BD6}" type="datetimeFigureOut">
              <a:rPr lang="en-US" smtClean="0"/>
              <a:t>5/20/17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9317-30CC-7C49-B555-F232CBED8BD6}" type="datetimeFigureOut">
              <a:rPr lang="en-US" smtClean="0"/>
              <a:t>5/20/17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889308" y="389467"/>
            <a:ext cx="1774508" cy="619929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5785" y="389467"/>
            <a:ext cx="5220653" cy="619929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9317-30CC-7C49-B555-F232CBED8BD6}" type="datetimeFigureOut">
              <a:rPr lang="en-US" smtClean="0"/>
              <a:t>5/20/17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9317-30CC-7C49-B555-F232CBED8BD6}" type="datetimeFigureOut">
              <a:rPr lang="en-US" smtClean="0"/>
              <a:t>5/20/17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1499" y="1823722"/>
            <a:ext cx="7098030" cy="3042919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1499" y="4895429"/>
            <a:ext cx="7098030" cy="1600199"/>
          </a:xfrm>
        </p:spPr>
        <p:txBody>
          <a:bodyPr/>
          <a:lstStyle>
            <a:lvl1pPr marL="0" indent="0">
              <a:buNone/>
              <a:defRPr sz="2160">
                <a:solidFill>
                  <a:schemeClr val="tx1"/>
                </a:solidFill>
              </a:defRPr>
            </a:lvl1pPr>
            <a:lvl2pPr marL="41148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822960" indent="0">
              <a:buNone/>
              <a:defRPr sz="1620">
                <a:solidFill>
                  <a:schemeClr val="tx1">
                    <a:tint val="75000"/>
                  </a:schemeClr>
                </a:solidFill>
              </a:defRPr>
            </a:lvl3pPr>
            <a:lvl4pPr marL="12344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4pPr>
            <a:lvl5pPr marL="16459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5pPr>
            <a:lvl6pPr marL="205740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6pPr>
            <a:lvl7pPr marL="246888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7pPr>
            <a:lvl8pPr marL="288036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8pPr>
            <a:lvl9pPr marL="32918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9317-30CC-7C49-B555-F232CBED8BD6}" type="datetimeFigureOut">
              <a:rPr lang="en-US" smtClean="0"/>
              <a:t>5/20/17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5785" y="1947333"/>
            <a:ext cx="3497580" cy="464142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66235" y="1947333"/>
            <a:ext cx="3497580" cy="464142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9317-30CC-7C49-B555-F232CBED8BD6}" type="datetimeFigureOut">
              <a:rPr lang="en-US" smtClean="0"/>
              <a:t>5/20/17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389468"/>
            <a:ext cx="7098030" cy="141393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6858" y="1793241"/>
            <a:ext cx="3481506" cy="878839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6858" y="2672080"/>
            <a:ext cx="3481506" cy="393022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66235" y="1793241"/>
            <a:ext cx="3498652" cy="878839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66235" y="2672080"/>
            <a:ext cx="3498652" cy="393022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9317-30CC-7C49-B555-F232CBED8BD6}" type="datetimeFigureOut">
              <a:rPr lang="en-US" smtClean="0"/>
              <a:t>5/20/17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9317-30CC-7C49-B555-F232CBED8BD6}" type="datetimeFigureOut">
              <a:rPr lang="en-US" smtClean="0"/>
              <a:t>5/20/17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9317-30CC-7C49-B555-F232CBED8BD6}" type="datetimeFigureOut">
              <a:rPr lang="en-US" smtClean="0"/>
              <a:t>5/20/17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487680"/>
            <a:ext cx="2654260" cy="170688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8652" y="1053255"/>
            <a:ext cx="4166235" cy="5198533"/>
          </a:xfrm>
        </p:spPr>
        <p:txBody>
          <a:bodyPr/>
          <a:lstStyle>
            <a:lvl1pPr>
              <a:defRPr sz="2880"/>
            </a:lvl1pPr>
            <a:lvl2pPr>
              <a:defRPr sz="2520"/>
            </a:lvl2pPr>
            <a:lvl3pPr>
              <a:defRPr sz="216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2194560"/>
            <a:ext cx="2654260" cy="4065694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9317-30CC-7C49-B555-F232CBED8BD6}" type="datetimeFigureOut">
              <a:rPr lang="en-US" smtClean="0"/>
              <a:t>5/20/17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487680"/>
            <a:ext cx="2654260" cy="170688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498652" y="1053255"/>
            <a:ext cx="4166235" cy="5198533"/>
          </a:xfrm>
        </p:spPr>
        <p:txBody>
          <a:bodyPr anchor="t"/>
          <a:lstStyle>
            <a:lvl1pPr marL="0" indent="0">
              <a:buNone/>
              <a:defRPr sz="2880"/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2194560"/>
            <a:ext cx="2654260" cy="4065694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9317-30CC-7C49-B555-F232CBED8BD6}" type="datetimeFigureOut">
              <a:rPr lang="en-US" smtClean="0"/>
              <a:t>5/20/17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5785" y="389468"/>
            <a:ext cx="709803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5785" y="1947333"/>
            <a:ext cx="709803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5785" y="6780108"/>
            <a:ext cx="185166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EE9317-30CC-7C49-B555-F232CBED8BD6}" type="datetimeFigureOut">
              <a:rPr lang="en-US" smtClean="0"/>
              <a:t>5/20/17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26055" y="6780108"/>
            <a:ext cx="277749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12155" y="6780108"/>
            <a:ext cx="185166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527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822960" rtl="0" eaLnBrk="1" latinLnBrk="0" hangingPunct="1">
        <a:lnSpc>
          <a:spcPct val="90000"/>
        </a:lnSpc>
        <a:spcBef>
          <a:spcPct val="0"/>
        </a:spcBef>
        <a:buNone/>
        <a:defRPr sz="39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5740" indent="-205740" algn="l" defTabSz="82296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172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85166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26314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015385" y="3184288"/>
            <a:ext cx="6775704" cy="4014500"/>
            <a:chOff x="1015385" y="3184288"/>
            <a:chExt cx="6775704" cy="4014500"/>
          </a:xfrm>
        </p:grpSpPr>
        <p:grpSp>
          <p:nvGrpSpPr>
            <p:cNvPr id="28" name="Group 27"/>
            <p:cNvGrpSpPr>
              <a:grpSpLocks noChangeAspect="1"/>
            </p:cNvGrpSpPr>
            <p:nvPr/>
          </p:nvGrpSpPr>
          <p:grpSpPr>
            <a:xfrm rot="5400000">
              <a:off x="3263064" y="2670763"/>
              <a:ext cx="2280346" cy="6775704"/>
              <a:chOff x="23901787" y="8302296"/>
              <a:chExt cx="2040534" cy="6063141"/>
            </a:xfrm>
          </p:grpSpPr>
          <p:pic>
            <p:nvPicPr>
              <p:cNvPr id="29" name="Picture 28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0573" t="17587" r="30827" b="6795"/>
              <a:stretch/>
            </p:blipFill>
            <p:spPr>
              <a:xfrm>
                <a:off x="23901787" y="8681210"/>
                <a:ext cx="2040534" cy="5394960"/>
              </a:xfrm>
              <a:prstGeom prst="rect">
                <a:avLst/>
              </a:prstGeom>
              <a:ln w="127000">
                <a:noFill/>
              </a:ln>
            </p:spPr>
          </p:pic>
          <p:sp>
            <p:nvSpPr>
              <p:cNvPr id="30" name="TextBox 29"/>
              <p:cNvSpPr txBox="1"/>
              <p:nvPr/>
            </p:nvSpPr>
            <p:spPr>
              <a:xfrm rot="16200000">
                <a:off x="22520190" y="11072257"/>
                <a:ext cx="6063141" cy="523220"/>
              </a:xfrm>
              <a:prstGeom prst="rect">
                <a:avLst/>
              </a:prstGeom>
              <a:noFill/>
            </p:spPr>
            <p:txBody>
              <a:bodyPr wrap="square" rtlCol="0" anchor="ctr" anchorCtr="1">
                <a:spAutoFit/>
              </a:bodyPr>
              <a:lstStyle/>
              <a:p>
                <a:pPr algn="ctr"/>
                <a:r>
                  <a:rPr lang="en-US" sz="2800" i="1" dirty="0">
                    <a:solidFill>
                      <a:schemeClr val="bg1"/>
                    </a:solidFill>
                    <a:latin typeface="Palatino Linotype" charset="0"/>
                    <a:ea typeface="Palatino Linotype" charset="0"/>
                    <a:cs typeface="Palatino Linotype" charset="0"/>
                  </a:rPr>
                  <a:t>slows and makes space to probe</a:t>
                </a: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 rot="16200000">
                <a:off x="23201481" y="10385646"/>
                <a:ext cx="2751071" cy="523220"/>
              </a:xfrm>
              <a:prstGeom prst="rect">
                <a:avLst/>
              </a:prstGeom>
              <a:noFill/>
            </p:spPr>
            <p:txBody>
              <a:bodyPr wrap="square" rtlCol="0" anchor="ctr" anchorCtr="1">
                <a:spAutoFit/>
              </a:bodyPr>
              <a:lstStyle/>
              <a:p>
                <a:pPr algn="ctr"/>
                <a:r>
                  <a:rPr lang="en-US" sz="2800" i="1" dirty="0">
                    <a:solidFill>
                      <a:schemeClr val="bg1"/>
                    </a:solidFill>
                    <a:latin typeface="Palatino Linotype" charset="0"/>
                    <a:ea typeface="Palatino Linotype" charset="0"/>
                    <a:cs typeface="Palatino Linotype" charset="0"/>
                  </a:rPr>
                  <a:t>starts merging</a:t>
                </a:r>
              </a:p>
            </p:txBody>
          </p:sp>
        </p:grpSp>
        <p:grpSp>
          <p:nvGrpSpPr>
            <p:cNvPr id="32" name="Group 31"/>
            <p:cNvGrpSpPr>
              <a:grpSpLocks noChangeAspect="1"/>
            </p:cNvGrpSpPr>
            <p:nvPr/>
          </p:nvGrpSpPr>
          <p:grpSpPr>
            <a:xfrm rot="5400000">
              <a:off x="3484641" y="1038581"/>
              <a:ext cx="1737360" cy="6028773"/>
              <a:chOff x="19979640" y="8702483"/>
              <a:chExt cx="1554709" cy="5394960"/>
            </a:xfrm>
          </p:grpSpPr>
          <p:pic>
            <p:nvPicPr>
              <p:cNvPr id="33" name="Picture 32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0515" t="16830" r="37693" b="7554"/>
              <a:stretch/>
            </p:blipFill>
            <p:spPr>
              <a:xfrm>
                <a:off x="19979640" y="8702483"/>
                <a:ext cx="1554709" cy="5394960"/>
              </a:xfrm>
              <a:prstGeom prst="rect">
                <a:avLst/>
              </a:prstGeom>
              <a:ln w="127000">
                <a:noFill/>
              </a:ln>
            </p:spPr>
          </p:pic>
          <p:sp>
            <p:nvSpPr>
              <p:cNvPr id="34" name="TextBox 33"/>
              <p:cNvSpPr txBox="1"/>
              <p:nvPr/>
            </p:nvSpPr>
            <p:spPr>
              <a:xfrm rot="16200000">
                <a:off x="18600973" y="10409213"/>
                <a:ext cx="3586922" cy="523220"/>
              </a:xfrm>
              <a:prstGeom prst="rect">
                <a:avLst/>
              </a:prstGeom>
              <a:noFill/>
            </p:spPr>
            <p:txBody>
              <a:bodyPr wrap="square" rtlCol="0" anchor="ctr" anchorCtr="1">
                <a:spAutoFit/>
              </a:bodyPr>
              <a:lstStyle/>
              <a:p>
                <a:pPr algn="ctr"/>
                <a:r>
                  <a:rPr lang="en-US" sz="2800" i="1" dirty="0">
                    <a:solidFill>
                      <a:schemeClr val="bg1"/>
                    </a:solidFill>
                    <a:latin typeface="Palatino Linotype" charset="0"/>
                    <a:ea typeface="Palatino Linotype" charset="0"/>
                    <a:cs typeface="Palatino Linotype" charset="0"/>
                  </a:rPr>
                  <a:t>deadlock</a:t>
                </a:r>
              </a:p>
            </p:txBody>
          </p:sp>
        </p:grpSp>
      </p:grpSp>
      <p:sp>
        <p:nvSpPr>
          <p:cNvPr id="22" name="TextBox 21"/>
          <p:cNvSpPr txBox="1"/>
          <p:nvPr/>
        </p:nvSpPr>
        <p:spPr>
          <a:xfrm>
            <a:off x="135026" y="1510577"/>
            <a:ext cx="497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Palatino" charset="0"/>
                <a:ea typeface="Palatino" charset="0"/>
                <a:cs typeface="Palatino" charset="0"/>
              </a:rPr>
              <a:t>(</a:t>
            </a:r>
            <a:r>
              <a:rPr lang="en-US" sz="2000">
                <a:latin typeface="Palatino" charset="0"/>
                <a:ea typeface="Palatino" charset="0"/>
                <a:cs typeface="Palatino" charset="0"/>
              </a:rPr>
              <a:t>a</a:t>
            </a:r>
            <a:r>
              <a:rPr lang="en-US" sz="2000" smtClean="0">
                <a:latin typeface="Palatino" charset="0"/>
                <a:ea typeface="Palatino" charset="0"/>
                <a:cs typeface="Palatino" charset="0"/>
              </a:rPr>
              <a:t>)</a:t>
            </a:r>
            <a:endParaRPr lang="en-US" sz="2000" dirty="0">
              <a:latin typeface="Palatino" charset="0"/>
              <a:ea typeface="Palatino" charset="0"/>
              <a:cs typeface="Palatino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35025" y="3883690"/>
            <a:ext cx="497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Palatino" charset="0"/>
                <a:ea typeface="Palatino" charset="0"/>
                <a:cs typeface="Palatino" charset="0"/>
              </a:rPr>
              <a:t>(b)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632737" y="-693259"/>
            <a:ext cx="6726150" cy="3679194"/>
            <a:chOff x="19212566" y="7675213"/>
            <a:chExt cx="6726150" cy="3679194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2806"/>
            <a:stretch/>
          </p:blipFill>
          <p:spPr>
            <a:xfrm>
              <a:off x="19212566" y="7675213"/>
              <a:ext cx="6354881" cy="3679194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23098129" y="10744485"/>
              <a:ext cx="2291947" cy="338554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1600" dirty="0">
                  <a:latin typeface="Palatino Linotype" charset="0"/>
                  <a:ea typeface="Palatino Linotype" charset="0"/>
                  <a:cs typeface="Palatino Linotype" charset="0"/>
                </a:rPr>
                <a:t>Passive Estimation</a:t>
              </a:r>
            </a:p>
          </p:txBody>
        </p:sp>
        <p:sp>
          <p:nvSpPr>
            <p:cNvPr id="25" name="Rectangle 24"/>
            <p:cNvSpPr/>
            <p:nvPr/>
          </p:nvSpPr>
          <p:spPr>
            <a:xfrm flipV="1">
              <a:off x="25390076" y="10748389"/>
              <a:ext cx="548640" cy="330747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 flipV="1">
              <a:off x="25390076" y="10196103"/>
              <a:ext cx="548640" cy="330747"/>
            </a:xfrm>
            <a:prstGeom prst="rect">
              <a:avLst/>
            </a:prstGeom>
            <a:solidFill>
              <a:srgbClr val="FE64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2511876" y="10192199"/>
              <a:ext cx="2878198" cy="338554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1600" dirty="0">
                  <a:latin typeface="Palatino Linotype" charset="0"/>
                  <a:ea typeface="Palatino Linotype" charset="0"/>
                  <a:cs typeface="Palatino Linotype" charset="0"/>
                </a:rPr>
                <a:t>Active Info Gathering</a:t>
              </a: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135024" y="5796106"/>
            <a:ext cx="4977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Palatino" charset="0"/>
                <a:ea typeface="Palatino" charset="0"/>
                <a:cs typeface="Palatino" charset="0"/>
              </a:rPr>
              <a:t>(c)</a:t>
            </a:r>
            <a:endParaRPr lang="en-US" sz="2000" dirty="0">
              <a:latin typeface="Palatino" charset="0"/>
              <a:ea typeface="Palatino" charset="0"/>
              <a:cs typeface="Palati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60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</TotalTime>
  <Words>23</Words>
  <Application>Microsoft Macintosh PowerPoint</Application>
  <PresentationFormat>Custom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Palatino</vt:lpstr>
      <vt:lpstr>Palatino Linotype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Landolfi</dc:creator>
  <cp:lastModifiedBy>Nick Landolfi</cp:lastModifiedBy>
  <cp:revision>4</cp:revision>
  <cp:lastPrinted>2017-05-13T04:15:23Z</cp:lastPrinted>
  <dcterms:created xsi:type="dcterms:W3CDTF">2017-05-13T03:34:40Z</dcterms:created>
  <dcterms:modified xsi:type="dcterms:W3CDTF">2017-05-21T01:21:32Z</dcterms:modified>
</cp:coreProperties>
</file>

<file path=docProps/thumbnail.jpeg>
</file>